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9faf392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9faf392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9faf3925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9faf3925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9faf392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9faf392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faf392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faf392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9faf3925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9faf3925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9faf3925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9faf3925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9faf3925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9faf3925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9faf3925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9faf3925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9faf3925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9faf3925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9faf3925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9faf3925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e23b88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de23b88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9faf3925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9faf3925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9faf3925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9faf3925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9faf3925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9faf3925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9faf3925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9faf3925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de23b88e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de23b88e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7a1b7d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7a1b7d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9faf39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9faf39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9faf392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9faf392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9faf392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9faf392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9faf3925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9faf3925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9faf3925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9faf3925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9faf392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9faf392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CSS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Sandeep 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</a:t>
            </a:r>
            <a:r>
              <a:rPr lang="en-GB"/>
              <a:t>precedence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52" y="2002325"/>
            <a:ext cx="2831049" cy="18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Selectors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475" y="2088525"/>
            <a:ext cx="2396273" cy="5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727650" y="617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Selectors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1316875"/>
            <a:ext cx="7688700" cy="3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selectors help you to </a:t>
            </a:r>
            <a:r>
              <a:rPr lang="en-GB">
                <a:highlight>
                  <a:srgbClr val="FFFF00"/>
                </a:highlight>
              </a:rPr>
              <a:t>target a </a:t>
            </a:r>
            <a:r>
              <a:rPr lang="en-GB">
                <a:highlight>
                  <a:srgbClr val="FFFF00"/>
                </a:highlight>
              </a:rPr>
              <a:t>specific</a:t>
            </a:r>
            <a:r>
              <a:rPr lang="en-GB">
                <a:highlight>
                  <a:srgbClr val="FFFF00"/>
                </a:highlight>
              </a:rPr>
              <a:t> HTML element</a:t>
            </a:r>
            <a:r>
              <a:rPr lang="en-GB"/>
              <a:t> which you want </a:t>
            </a:r>
            <a:r>
              <a:rPr lang="en-GB">
                <a:highlight>
                  <a:srgbClr val="FFFF00"/>
                </a:highlight>
              </a:rPr>
              <a:t>to style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Following are some of the major type of selectors -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Universal selector</a:t>
            </a:r>
            <a:r>
              <a:rPr lang="en-GB"/>
              <a:t> - Selecting all the elements in an HTML file.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Type Selector</a:t>
            </a:r>
            <a:r>
              <a:rPr lang="en-GB"/>
              <a:t> - Selects a all the HTML element, of </a:t>
            </a:r>
            <a:r>
              <a:rPr lang="en-GB"/>
              <a:t>the given type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Class selector</a:t>
            </a:r>
            <a:r>
              <a:rPr lang="en-GB"/>
              <a:t> - Selects the html element with the given class. </a:t>
            </a:r>
            <a:br>
              <a:rPr lang="en-GB"/>
            </a:br>
            <a:r>
              <a:rPr lang="en-GB"/>
              <a:t>It’s useful when you want to apply style to similar elements</a:t>
            </a:r>
            <a:br>
              <a:rPr lang="en-GB"/>
            </a:br>
            <a:r>
              <a:rPr lang="en-GB"/>
              <a:t>A dot(.) is used to specify a class in css.</a:t>
            </a: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-GB"/>
              <a:t>Id Selector</a:t>
            </a:r>
            <a:r>
              <a:rPr lang="en-GB"/>
              <a:t> - Selects an unique element in HTML document, </a:t>
            </a:r>
            <a:br>
              <a:rPr lang="en-GB"/>
            </a:br>
            <a:r>
              <a:rPr lang="en-GB"/>
              <a:t>to give a Unique style to it. Hash(#) is used to specify an ID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975" y="1641625"/>
            <a:ext cx="1719574" cy="58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4"/>
          <p:cNvCxnSpPr>
            <a:endCxn id="168" idx="1"/>
          </p:cNvCxnSpPr>
          <p:nvPr/>
        </p:nvCxnSpPr>
        <p:spPr>
          <a:xfrm flipH="1" rot="10800000">
            <a:off x="5550175" y="1931700"/>
            <a:ext cx="1765800" cy="28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5650375" y="2342225"/>
            <a:ext cx="826200" cy="18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550" y="2925625"/>
            <a:ext cx="3090000" cy="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8725" y="3229775"/>
            <a:ext cx="2226824" cy="73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>
            <a:endCxn id="171" idx="1"/>
          </p:cNvCxnSpPr>
          <p:nvPr/>
        </p:nvCxnSpPr>
        <p:spPr>
          <a:xfrm>
            <a:off x="5374950" y="2941638"/>
            <a:ext cx="570600" cy="85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4"/>
          <p:cNvCxnSpPr>
            <a:endCxn id="172" idx="1"/>
          </p:cNvCxnSpPr>
          <p:nvPr/>
        </p:nvCxnSpPr>
        <p:spPr>
          <a:xfrm>
            <a:off x="5381325" y="2954012"/>
            <a:ext cx="1427400" cy="645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5125" y="4475688"/>
            <a:ext cx="2503349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2875" y="3915400"/>
            <a:ext cx="3958273" cy="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76675" y="4163525"/>
            <a:ext cx="1672950" cy="92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4"/>
          <p:cNvCxnSpPr/>
          <p:nvPr/>
        </p:nvCxnSpPr>
        <p:spPr>
          <a:xfrm>
            <a:off x="5287450" y="3571300"/>
            <a:ext cx="0" cy="344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Attribute</a:t>
            </a:r>
            <a:r>
              <a:rPr lang="en-GB"/>
              <a:t> Selectors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Attribute selectors</a:t>
            </a:r>
            <a:r>
              <a:rPr lang="en-GB"/>
              <a:t> - It can be used to target elements which have the specific attribute.</a:t>
            </a:r>
            <a:br>
              <a:rPr lang="en-GB"/>
            </a:br>
            <a:r>
              <a:rPr lang="en-GB"/>
              <a:t>In the screenshot, it would </a:t>
            </a:r>
            <a:r>
              <a:rPr lang="en-GB">
                <a:highlight>
                  <a:srgbClr val="FFFF00"/>
                </a:highlight>
              </a:rPr>
              <a:t>select all</a:t>
            </a:r>
            <a:r>
              <a:rPr lang="en-GB"/>
              <a:t> the HTML </a:t>
            </a:r>
            <a:r>
              <a:rPr lang="en-GB">
                <a:highlight>
                  <a:srgbClr val="FFFF00"/>
                </a:highlight>
              </a:rPr>
              <a:t>elements, having href attribute</a:t>
            </a:r>
            <a:r>
              <a:rPr lang="en-GB"/>
              <a:t>.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75" y="2861150"/>
            <a:ext cx="178956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025" y="3710575"/>
            <a:ext cx="2418500" cy="12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025" y="2975263"/>
            <a:ext cx="4724777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4238" y="3643975"/>
            <a:ext cx="3906960" cy="5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5"/>
          <p:cNvCxnSpPr/>
          <p:nvPr/>
        </p:nvCxnSpPr>
        <p:spPr>
          <a:xfrm>
            <a:off x="3754400" y="2979075"/>
            <a:ext cx="0" cy="1695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1689500" y="3523450"/>
            <a:ext cx="39234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Pseudo-Class Selectors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Pseudo class - It is defined as the </a:t>
            </a:r>
            <a:r>
              <a:rPr lang="en-GB">
                <a:highlight>
                  <a:srgbClr val="FFFF00"/>
                </a:highlight>
              </a:rPr>
              <a:t>special state of an element</a:t>
            </a:r>
            <a:r>
              <a:rPr lang="en-GB"/>
              <a:t>. These special state occurs when user interacts with the element. E.g. hover, visited, etc. 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75" y="2862675"/>
            <a:ext cx="1963900" cy="16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975" y="2947318"/>
            <a:ext cx="875350" cy="2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900" y="3888100"/>
            <a:ext cx="808600" cy="26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6"/>
          <p:cNvCxnSpPr>
            <a:stCxn id="198" idx="2"/>
            <a:endCxn id="199" idx="0"/>
          </p:cNvCxnSpPr>
          <p:nvPr/>
        </p:nvCxnSpPr>
        <p:spPr>
          <a:xfrm>
            <a:off x="5564650" y="3241893"/>
            <a:ext cx="6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6"/>
          <p:cNvSpPr txBox="1"/>
          <p:nvPr/>
        </p:nvSpPr>
        <p:spPr>
          <a:xfrm>
            <a:off x="5662875" y="3360775"/>
            <a:ext cx="28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After clicking on link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Specificity of css selector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is defined as the </a:t>
            </a:r>
            <a:r>
              <a:rPr lang="en-GB">
                <a:highlight>
                  <a:srgbClr val="FFFF00"/>
                </a:highlight>
              </a:rPr>
              <a:t>order(precedence) by which css styles</a:t>
            </a:r>
            <a:r>
              <a:rPr lang="en-GB"/>
              <a:t> will be displayed.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ID &gt;&gt; CLASS &gt;&gt; TYPE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00" y="2847700"/>
            <a:ext cx="1608632" cy="22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429000" y="3604800"/>
            <a:ext cx="28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What would be the color of the h2 element?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950" y="3863172"/>
            <a:ext cx="5166326" cy="2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Chaining CSS Selector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729450" y="2078875"/>
            <a:ext cx="76887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write multiple CSS selectors in order to </a:t>
            </a:r>
            <a:r>
              <a:rPr lang="en-GB">
                <a:highlight>
                  <a:srgbClr val="FFFF00"/>
                </a:highlight>
              </a:rPr>
              <a:t>target a specific element</a:t>
            </a:r>
            <a:r>
              <a:rPr lang="en-GB"/>
              <a:t>. E.g. if there are </a:t>
            </a:r>
            <a:r>
              <a:rPr lang="en-GB"/>
              <a:t>multiple</a:t>
            </a:r>
            <a:r>
              <a:rPr lang="en-GB"/>
              <a:t> p tags, we can select the 1 with the given class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way of writing multiple selectors is called chaining CSS Selectors.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575" y="2715145"/>
            <a:ext cx="4080299" cy="1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800" y="2832125"/>
            <a:ext cx="2854224" cy="66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8"/>
          <p:cNvCxnSpPr/>
          <p:nvPr/>
        </p:nvCxnSpPr>
        <p:spPr>
          <a:xfrm>
            <a:off x="5569025" y="2503100"/>
            <a:ext cx="0" cy="13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8"/>
          <p:cNvSpPr txBox="1"/>
          <p:nvPr/>
        </p:nvSpPr>
        <p:spPr>
          <a:xfrm>
            <a:off x="6007000" y="3616700"/>
            <a:ext cx="285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Which one of the text would have the bg color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yellow”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Descendent CSS Selectors</a:t>
            </a:r>
            <a:endParaRPr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gives you an option to </a:t>
            </a:r>
            <a:r>
              <a:rPr lang="en-GB">
                <a:highlight>
                  <a:srgbClr val="FFFF00"/>
                </a:highlight>
              </a:rPr>
              <a:t>select an element which are descendent to the give class or id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Aim</a:t>
            </a:r>
            <a:r>
              <a:rPr lang="en-GB"/>
              <a:t>: Select the span inside an element with class “main-1”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75" y="2812922"/>
            <a:ext cx="4616502" cy="1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0" y="4400925"/>
            <a:ext cx="1443325" cy="58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9"/>
          <p:cNvCxnSpPr/>
          <p:nvPr/>
        </p:nvCxnSpPr>
        <p:spPr>
          <a:xfrm>
            <a:off x="6201000" y="3116750"/>
            <a:ext cx="0" cy="17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3510300" y="4155350"/>
            <a:ext cx="26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050" y="3220288"/>
            <a:ext cx="1507425" cy="1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Same style multiple selectors</a:t>
            </a:r>
            <a:endParaRPr/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It is </a:t>
            </a:r>
            <a:r>
              <a:rPr lang="en-GB"/>
              <a:t>useful</a:t>
            </a:r>
            <a:r>
              <a:rPr lang="en-GB"/>
              <a:t> when you </a:t>
            </a:r>
            <a:r>
              <a:rPr lang="en-GB"/>
              <a:t>wish</a:t>
            </a:r>
            <a:r>
              <a:rPr lang="en-GB"/>
              <a:t> to apply same styles to multiple selectors. We can achieve it writing the selectors </a:t>
            </a:r>
            <a:r>
              <a:rPr lang="en-GB">
                <a:highlight>
                  <a:srgbClr val="FFFF00"/>
                </a:highlight>
              </a:rPr>
              <a:t>comma </a:t>
            </a:r>
            <a:r>
              <a:rPr lang="en-GB">
                <a:highlight>
                  <a:srgbClr val="FFFF00"/>
                </a:highlight>
              </a:rPr>
              <a:t>separated</a:t>
            </a:r>
            <a:r>
              <a:rPr lang="en-GB"/>
              <a:t>.</a:t>
            </a:r>
            <a:br>
              <a:rPr lang="en-GB"/>
            </a:br>
            <a:r>
              <a:rPr lang="en-GB"/>
              <a:t>E.g. we </a:t>
            </a:r>
            <a:r>
              <a:rPr lang="en-GB"/>
              <a:t>wish to apply the</a:t>
            </a:r>
            <a:r>
              <a:rPr lang="en-GB">
                <a:highlight>
                  <a:srgbClr val="FFFF00"/>
                </a:highlight>
              </a:rPr>
              <a:t> brown background </a:t>
            </a:r>
            <a:r>
              <a:rPr lang="en-GB"/>
              <a:t>to all the </a:t>
            </a:r>
            <a:r>
              <a:rPr b="1" lang="en-GB">
                <a:highlight>
                  <a:srgbClr val="FFFF00"/>
                </a:highlight>
              </a:rPr>
              <a:t>P</a:t>
            </a:r>
            <a:r>
              <a:rPr lang="en-GB">
                <a:highlight>
                  <a:srgbClr val="FFFF00"/>
                </a:highlight>
              </a:rPr>
              <a:t> elements and </a:t>
            </a:r>
            <a:r>
              <a:rPr b="1" lang="en-GB">
                <a:highlight>
                  <a:srgbClr val="FFFF00"/>
                </a:highlight>
              </a:rPr>
              <a:t>H2</a:t>
            </a:r>
            <a:r>
              <a:rPr lang="en-GB">
                <a:highlight>
                  <a:srgbClr val="FFFF00"/>
                </a:highlight>
              </a:rPr>
              <a:t> elements at once</a:t>
            </a:r>
            <a:r>
              <a:rPr lang="en-GB"/>
              <a:t>.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75" y="3029631"/>
            <a:ext cx="3638500" cy="12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Colors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Engineer / Front End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Worked in Software AG, MSFT,  SAP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~9 years of experience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Worked in React JS, TypeScript, JS, CSS, </a:t>
            </a:r>
            <a:r>
              <a:rPr b="1" lang="en-GB"/>
              <a:t>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Colors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supports a wide variety of colors. They can be specified in majorly 3 forms -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Named colors</a:t>
            </a:r>
            <a:r>
              <a:rPr lang="en-GB"/>
              <a:t> - Name of </a:t>
            </a:r>
            <a:r>
              <a:rPr lang="en-GB"/>
              <a:t>the colors in english words. E.g. Red, Blue, </a:t>
            </a:r>
            <a:r>
              <a:rPr lang="en-GB">
                <a:highlight>
                  <a:srgbClr val="93C47D"/>
                </a:highlight>
              </a:rPr>
              <a:t>Green</a:t>
            </a:r>
            <a:r>
              <a:rPr lang="en-GB"/>
              <a:t>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RGB</a:t>
            </a:r>
            <a:r>
              <a:rPr lang="en-GB"/>
              <a:t> </a:t>
            </a:r>
            <a:r>
              <a:rPr b="1" lang="en-GB"/>
              <a:t>colors</a:t>
            </a:r>
            <a:r>
              <a:rPr lang="en-GB"/>
              <a:t> - Numeric values which describes a color in the proportion of red-green-blue color.</a:t>
            </a:r>
            <a:br>
              <a:rPr lang="en-GB"/>
            </a:br>
            <a:r>
              <a:rPr lang="en-GB"/>
              <a:t>E.g. </a:t>
            </a:r>
            <a:r>
              <a:rPr b="1" lang="en-GB" sz="1350">
                <a:solidFill>
                  <a:srgbClr val="FFFFFF"/>
                </a:solidFill>
                <a:highlight>
                  <a:srgbClr val="FF6347"/>
                </a:highlight>
                <a:latin typeface="Courier New"/>
                <a:ea typeface="Courier New"/>
                <a:cs typeface="Courier New"/>
                <a:sym typeface="Courier New"/>
              </a:rPr>
              <a:t>rgb(255, 99, 71)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HSLA colors</a:t>
            </a:r>
            <a:r>
              <a:rPr lang="en-GB"/>
              <a:t> - Colors defined by the amount of </a:t>
            </a:r>
            <a:r>
              <a:rPr b="1" lang="en-GB"/>
              <a:t>Hue</a:t>
            </a:r>
            <a:r>
              <a:rPr lang="en-GB"/>
              <a:t>(degree on color wheel), </a:t>
            </a:r>
            <a:r>
              <a:rPr b="1" lang="en-GB"/>
              <a:t>Saturation</a:t>
            </a:r>
            <a:r>
              <a:rPr lang="en-GB"/>
              <a:t>(intensity), </a:t>
            </a:r>
            <a:r>
              <a:rPr b="1" lang="en-GB"/>
              <a:t>Lightness</a:t>
            </a:r>
            <a:r>
              <a:rPr lang="en-GB"/>
              <a:t> and </a:t>
            </a:r>
            <a:r>
              <a:rPr b="1" lang="en-GB"/>
              <a:t>Alpha</a:t>
            </a:r>
            <a:r>
              <a:rPr lang="en-GB"/>
              <a:t>(opacity). E.g. </a:t>
            </a:r>
            <a:r>
              <a:rPr b="1" lang="en-GB" sz="1500">
                <a:solidFill>
                  <a:srgbClr val="FFFFFF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hsla(0, 100%, 50%, 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HEX colors</a:t>
            </a:r>
            <a:r>
              <a:rPr lang="en-GB"/>
              <a:t> - Colors can also be defined in hexadecimal.</a:t>
            </a:r>
            <a:br>
              <a:rPr lang="en-GB"/>
            </a:br>
            <a:r>
              <a:rPr lang="en-GB"/>
              <a:t>E.g. </a:t>
            </a:r>
            <a:r>
              <a:rPr b="1" lang="en-GB" sz="1500">
                <a:solidFill>
                  <a:srgbClr val="FFFFFF"/>
                </a:solidFill>
                <a:highlight>
                  <a:srgbClr val="3CB371"/>
                </a:highlight>
                <a:latin typeface="Courier New"/>
                <a:ea typeface="Courier New"/>
                <a:cs typeface="Courier New"/>
                <a:sym typeface="Courier New"/>
              </a:rPr>
              <a:t>#3cb371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302" y="0"/>
            <a:ext cx="2365699" cy="2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25" y="4313500"/>
            <a:ext cx="1724825" cy="4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6826775" y="3873875"/>
            <a:ext cx="23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Background color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6879025" y="4353600"/>
            <a:ext cx="23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Color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4" name="Google Shape;254;p32"/>
          <p:cNvCxnSpPr>
            <a:stCxn id="252" idx="1"/>
          </p:cNvCxnSpPr>
          <p:nvPr/>
        </p:nvCxnSpPr>
        <p:spPr>
          <a:xfrm flipH="1">
            <a:off x="6275975" y="4058525"/>
            <a:ext cx="550800" cy="3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2"/>
          <p:cNvCxnSpPr>
            <a:stCxn id="253" idx="1"/>
          </p:cNvCxnSpPr>
          <p:nvPr/>
        </p:nvCxnSpPr>
        <p:spPr>
          <a:xfrm flipH="1">
            <a:off x="6401125" y="4538250"/>
            <a:ext cx="4779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Typography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Typography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Typography is the </a:t>
            </a:r>
            <a:r>
              <a:rPr lang="en-GB">
                <a:highlight>
                  <a:srgbClr val="FFFF00"/>
                </a:highlight>
              </a:rPr>
              <a:t>art of arranging letters</a:t>
            </a:r>
            <a:r>
              <a:rPr lang="en-GB"/>
              <a:t> and text in a way that makes the copy </a:t>
            </a:r>
            <a:r>
              <a:rPr lang="en-GB">
                <a:highlight>
                  <a:srgbClr val="FFFF00"/>
                </a:highlight>
              </a:rPr>
              <a:t>legible, clear, and visually appealing</a:t>
            </a:r>
            <a:r>
              <a:rPr lang="en-GB"/>
              <a:t> to the reader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CSS we decide the font of a given element using “</a:t>
            </a:r>
            <a:r>
              <a:rPr lang="en-GB">
                <a:highlight>
                  <a:srgbClr val="FFFF00"/>
                </a:highlight>
              </a:rPr>
              <a:t>font-family</a:t>
            </a:r>
            <a:r>
              <a:rPr lang="en-GB"/>
              <a:t>”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can also control the </a:t>
            </a:r>
            <a:r>
              <a:rPr lang="en-GB">
                <a:highlight>
                  <a:srgbClr val="FFFF00"/>
                </a:highlight>
              </a:rPr>
              <a:t>boldness</a:t>
            </a:r>
            <a:r>
              <a:rPr lang="en-GB"/>
              <a:t> of the font using “</a:t>
            </a:r>
            <a:r>
              <a:rPr lang="en-GB">
                <a:highlight>
                  <a:srgbClr val="FFFF00"/>
                </a:highlight>
              </a:rPr>
              <a:t>font-weight</a:t>
            </a:r>
            <a:r>
              <a:rPr lang="en-GB"/>
              <a:t>”. It can have values - *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800" y="0"/>
            <a:ext cx="3992200" cy="1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375" y="2855449"/>
            <a:ext cx="3631824" cy="6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75" y="3821775"/>
            <a:ext cx="1915875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449" y="2571750"/>
            <a:ext cx="840500" cy="248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Fonts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also provides additional options like - making the </a:t>
            </a:r>
            <a:r>
              <a:rPr lang="en-GB">
                <a:highlight>
                  <a:srgbClr val="FFFF00"/>
                </a:highlight>
              </a:rPr>
              <a:t>letters italic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</a:t>
            </a:r>
            <a:r>
              <a:rPr lang="en-GB">
                <a:highlight>
                  <a:srgbClr val="FFFF00"/>
                </a:highlight>
              </a:rPr>
              <a:t>convert all letter to uppercase</a:t>
            </a:r>
            <a:r>
              <a:rPr lang="en-GB"/>
              <a:t> -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Please </a:t>
            </a:r>
            <a:r>
              <a:rPr lang="en-GB">
                <a:highlight>
                  <a:srgbClr val="FFFF00"/>
                </a:highlight>
              </a:rPr>
              <a:t>explore</a:t>
            </a:r>
            <a:r>
              <a:rPr lang="en-GB"/>
              <a:t> the use of </a:t>
            </a:r>
            <a:r>
              <a:rPr lang="en-GB">
                <a:highlight>
                  <a:srgbClr val="FFFF00"/>
                </a:highlight>
              </a:rPr>
              <a:t>letter-spacing, word-spacing, text-align, line-height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175" y="1494800"/>
            <a:ext cx="2194125" cy="3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175" y="1816075"/>
            <a:ext cx="1653975" cy="3282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150" y="2407638"/>
            <a:ext cx="2498157" cy="3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6251075" y="1383475"/>
            <a:ext cx="2290200" cy="87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200" y="2735850"/>
            <a:ext cx="2520816" cy="3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/>
          <p:nvPr/>
        </p:nvSpPr>
        <p:spPr>
          <a:xfrm>
            <a:off x="4413675" y="2461950"/>
            <a:ext cx="3190500" cy="60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0075" y="3791177"/>
            <a:ext cx="4624225" cy="12250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/>
          <p:nvPr/>
        </p:nvSpPr>
        <p:spPr>
          <a:xfrm>
            <a:off x="1328675" y="3881700"/>
            <a:ext cx="4624200" cy="104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1775" y="3791175"/>
            <a:ext cx="2444108" cy="13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and Happy coding!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 to CSS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Anatomy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Ways to add CSS in HTML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Selectors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Colors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Typography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474" y="2409050"/>
            <a:ext cx="428263" cy="53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- Cascading Style Sheet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77050" y="2078875"/>
            <a:ext cx="503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HTML helps to create the </a:t>
            </a:r>
            <a:r>
              <a:rPr lang="en-GB">
                <a:highlight>
                  <a:srgbClr val="FFFF00"/>
                </a:highlight>
              </a:rPr>
              <a:t>fundamental structure </a:t>
            </a:r>
            <a:r>
              <a:rPr lang="en-GB"/>
              <a:t>of the website.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But, we got to use CSS in order to make it more </a:t>
            </a:r>
            <a:r>
              <a:rPr lang="en-GB">
                <a:highlight>
                  <a:srgbClr val="FFFF00"/>
                </a:highlight>
              </a:rPr>
              <a:t>appealing</a:t>
            </a:r>
            <a:r>
              <a:rPr lang="en-GB"/>
              <a:t>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Basically, CSS defines a set of rules which </a:t>
            </a:r>
            <a:r>
              <a:rPr lang="en-GB">
                <a:highlight>
                  <a:srgbClr val="FFFF00"/>
                </a:highlight>
              </a:rPr>
              <a:t>helps in controlling the presentation</a:t>
            </a:r>
            <a:r>
              <a:rPr lang="en-GB"/>
              <a:t> of HTML element.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70" y="0"/>
            <a:ext cx="3667424" cy="271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25" y="2710475"/>
            <a:ext cx="3600274" cy="2665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- </a:t>
            </a:r>
            <a:r>
              <a:rPr lang="en-GB"/>
              <a:t>Thinking</a:t>
            </a:r>
            <a:r>
              <a:rPr lang="en-GB"/>
              <a:t> Inside </a:t>
            </a:r>
            <a:r>
              <a:rPr lang="en-GB"/>
              <a:t>The Box!</a:t>
            </a:r>
            <a:br>
              <a:rPr lang="en-GB"/>
            </a:br>
            <a:r>
              <a:rPr lang="en-GB"/>
              <a:t>	         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7650" y="2191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</a:t>
            </a:r>
            <a:r>
              <a:rPr lang="en-GB"/>
              <a:t>imagine</a:t>
            </a:r>
            <a:r>
              <a:rPr lang="en-GB"/>
              <a:t> it as an </a:t>
            </a:r>
            <a:r>
              <a:rPr lang="en-GB">
                <a:highlight>
                  <a:srgbClr val="FFFF00"/>
                </a:highlight>
              </a:rPr>
              <a:t>invisible box around every HTML element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allows you to </a:t>
            </a:r>
            <a:r>
              <a:rPr lang="en-GB">
                <a:highlight>
                  <a:srgbClr val="FFFF00"/>
                </a:highlight>
              </a:rPr>
              <a:t>control</a:t>
            </a:r>
            <a:r>
              <a:rPr lang="en-GB"/>
              <a:t> how each of these </a:t>
            </a:r>
            <a:r>
              <a:rPr lang="en-GB">
                <a:highlight>
                  <a:srgbClr val="FFFF00"/>
                </a:highlight>
              </a:rPr>
              <a:t>box would look</a:t>
            </a:r>
            <a:r>
              <a:rPr lang="en-GB"/>
              <a:t>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You can do things like -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 </a:t>
            </a:r>
            <a:r>
              <a:rPr b="1" lang="en-GB"/>
              <a:t>borders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 </a:t>
            </a:r>
            <a:r>
              <a:rPr b="1" lang="en-GB"/>
              <a:t>spaces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Manage </a:t>
            </a:r>
            <a:r>
              <a:rPr b="1" lang="en-GB"/>
              <a:t>width</a:t>
            </a:r>
            <a:r>
              <a:rPr lang="en-GB"/>
              <a:t>, </a:t>
            </a:r>
            <a:r>
              <a:rPr b="1" lang="en-GB"/>
              <a:t>height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 </a:t>
            </a:r>
            <a:r>
              <a:rPr b="1" lang="en-GB"/>
              <a:t>background</a:t>
            </a:r>
            <a:r>
              <a:rPr lang="en-GB"/>
              <a:t> etc.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925" y="2814029"/>
            <a:ext cx="4873073" cy="23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</a:t>
            </a:r>
            <a:r>
              <a:rPr lang="en-GB"/>
              <a:t>Anatomy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Anatomy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CSS </a:t>
            </a:r>
            <a:r>
              <a:rPr lang="en-GB">
                <a:highlight>
                  <a:srgbClr val="FFFF00"/>
                </a:highlight>
              </a:rPr>
              <a:t>works in association with the HTML</a:t>
            </a:r>
            <a:r>
              <a:rPr lang="en-GB"/>
              <a:t> elements.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So, in order to define style for a particular element, we write something like this -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above </a:t>
            </a:r>
            <a:r>
              <a:rPr lang="en-GB"/>
              <a:t>mentioned</a:t>
            </a:r>
            <a:r>
              <a:rPr lang="en-GB"/>
              <a:t> syntax </a:t>
            </a:r>
            <a:r>
              <a:rPr lang="en-GB">
                <a:highlight>
                  <a:srgbClr val="FFFF00"/>
                </a:highlight>
              </a:rPr>
              <a:t>applies background color</a:t>
            </a:r>
            <a:r>
              <a:rPr lang="en-GB"/>
              <a:t> to all the elements of type paragraph &lt;p&gt;.</a:t>
            </a:r>
            <a:br>
              <a:rPr lang="en-GB"/>
            </a:b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688" y="2681613"/>
            <a:ext cx="4418001" cy="11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31450" y="2716275"/>
            <a:ext cx="75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selector</a:t>
            </a:r>
            <a:endParaRPr b="1"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90000" y="3187800"/>
            <a:ext cx="7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Style rules</a:t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 flipH="1" rot="10800000">
            <a:off x="757175" y="2853850"/>
            <a:ext cx="750900" cy="5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 flipH="1" rot="10800000">
            <a:off x="688350" y="3254275"/>
            <a:ext cx="1432800" cy="10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950" y="2716275"/>
            <a:ext cx="2748175" cy="11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6576450" y="1354325"/>
            <a:ext cx="241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Key-pair value </a:t>
            </a: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separated</a:t>
            </a: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by </a:t>
            </a: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semicolon</a:t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20"/>
          <p:cNvCxnSpPr>
            <a:stCxn id="138" idx="2"/>
          </p:cNvCxnSpPr>
          <p:nvPr/>
        </p:nvCxnSpPr>
        <p:spPr>
          <a:xfrm>
            <a:off x="7784100" y="1693025"/>
            <a:ext cx="18900" cy="122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7650" y="636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Ways to add CSS in HTML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7650" y="13467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/>
              <a:t>Inline Styling</a:t>
            </a:r>
            <a:r>
              <a:rPr lang="en-GB"/>
              <a:t> - you can add style to an HTML </a:t>
            </a:r>
            <a:r>
              <a:rPr lang="en-GB"/>
              <a:t>element with “</a:t>
            </a:r>
            <a:r>
              <a:rPr lang="en-GB">
                <a:highlight>
                  <a:srgbClr val="FFFF00"/>
                </a:highlight>
              </a:rPr>
              <a:t>style</a:t>
            </a:r>
            <a:r>
              <a:rPr lang="en-GB"/>
              <a:t>” </a:t>
            </a:r>
            <a:r>
              <a:rPr lang="en-GB">
                <a:highlight>
                  <a:srgbClr val="FFFF00"/>
                </a:highlight>
              </a:rPr>
              <a:t>attribute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/>
              <a:t>External Styling</a:t>
            </a:r>
            <a:r>
              <a:rPr lang="en-GB"/>
              <a:t> - </a:t>
            </a:r>
            <a:br>
              <a:rPr lang="en-GB"/>
            </a:br>
            <a:r>
              <a:rPr lang="en-GB"/>
              <a:t>In this method, you create a separate file, and then import it in your HTML document.</a:t>
            </a:r>
            <a:br>
              <a:rPr lang="en-GB"/>
            </a:br>
            <a:r>
              <a:rPr lang="en-GB"/>
              <a:t>We use </a:t>
            </a:r>
            <a:r>
              <a:rPr lang="en-GB">
                <a:highlight>
                  <a:srgbClr val="FFFF00"/>
                </a:highlight>
              </a:rPr>
              <a:t>&lt;link&gt; tag</a:t>
            </a:r>
            <a:r>
              <a:rPr lang="en-GB"/>
              <a:t> in order to link a CSS file with our HTML document.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Using </a:t>
            </a:r>
            <a:r>
              <a:rPr b="1" lang="en-GB"/>
              <a:t>&lt;style&gt; tag</a:t>
            </a:r>
            <a:r>
              <a:rPr lang="en-GB"/>
              <a:t> - You may write css in HTML file itself.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250" y="1078650"/>
            <a:ext cx="3785700" cy="2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800" y="2383025"/>
            <a:ext cx="1494592" cy="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550" y="2433100"/>
            <a:ext cx="6138237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800" y="3527800"/>
            <a:ext cx="3656951" cy="16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